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1"/>
  </p:notesMasterIdLst>
  <p:handoutMasterIdLst>
    <p:handoutMasterId r:id="rId42"/>
  </p:handoutMasterIdLst>
  <p:sldIdLst>
    <p:sldId id="297" r:id="rId3"/>
    <p:sldId id="298" r:id="rId4"/>
    <p:sldId id="299" r:id="rId5"/>
    <p:sldId id="300" r:id="rId6"/>
    <p:sldId id="333" r:id="rId7"/>
    <p:sldId id="334" r:id="rId8"/>
    <p:sldId id="301" r:id="rId9"/>
    <p:sldId id="335" r:id="rId10"/>
    <p:sldId id="347" r:id="rId11"/>
    <p:sldId id="348" r:id="rId12"/>
    <p:sldId id="349" r:id="rId13"/>
    <p:sldId id="303" r:id="rId14"/>
    <p:sldId id="304" r:id="rId15"/>
    <p:sldId id="305" r:id="rId16"/>
    <p:sldId id="336" r:id="rId17"/>
    <p:sldId id="343" r:id="rId18"/>
    <p:sldId id="302" r:id="rId19"/>
    <p:sldId id="339" r:id="rId20"/>
    <p:sldId id="315" r:id="rId21"/>
    <p:sldId id="337" r:id="rId22"/>
    <p:sldId id="340" r:id="rId23"/>
    <p:sldId id="341" r:id="rId24"/>
    <p:sldId id="342" r:id="rId25"/>
    <p:sldId id="338" r:id="rId26"/>
    <p:sldId id="326" r:id="rId27"/>
    <p:sldId id="318" r:id="rId28"/>
    <p:sldId id="325" r:id="rId29"/>
    <p:sldId id="327" r:id="rId30"/>
    <p:sldId id="329" r:id="rId31"/>
    <p:sldId id="328" r:id="rId32"/>
    <p:sldId id="330" r:id="rId33"/>
    <p:sldId id="331" r:id="rId34"/>
    <p:sldId id="332" r:id="rId35"/>
    <p:sldId id="344" r:id="rId36"/>
    <p:sldId id="312" r:id="rId37"/>
    <p:sldId id="316" r:id="rId38"/>
    <p:sldId id="345" r:id="rId39"/>
    <p:sldId id="310" r:id="rId4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 autoAdjust="0"/>
    <p:restoredTop sz="94684" autoAdjust="0"/>
  </p:normalViewPr>
  <p:slideViewPr>
    <p:cSldViewPr>
      <p:cViewPr varScale="1">
        <p:scale>
          <a:sx n="78" d="100"/>
          <a:sy n="78" d="100"/>
        </p:scale>
        <p:origin x="1219" y="62"/>
      </p:cViewPr>
      <p:guideLst>
        <p:guide orient="horz" pos="2160"/>
        <p:guide pos="2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1489A1B-C30D-4A2D-AD6F-72C4054A6D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9E6A0A5-B054-4435-9BCD-60BBB2AC9B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4D0AC7F7-28E0-4451-9E7F-BBE89653D3D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24AFA55E-C78D-4271-A1AA-21C60951ACC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00B01F3-32AD-4BC4-84E8-1E4816CB7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3653242-5CA7-4CB8-9947-3FD00403C6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78825CA-6BCC-4690-9AB9-0EFC3D93DA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C39313D-6AF2-4912-A75A-2D3B86A55B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8C80EFC-FB0D-438E-8C50-9959271D37A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2E129E5-C647-4DFD-9481-EA3DF425B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8D457D3-D93F-4D1B-96E3-B6FE70608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B8DE9E20-473F-4C80-B5B8-9061F40A8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DE9E20-473F-4C80-B5B8-9061F40A8512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732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DE9E20-473F-4C80-B5B8-9061F40A8512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969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DE9E20-473F-4C80-B5B8-9061F40A8512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6854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4F009FC3-CDD1-4766-8FCC-B205A3E7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2A8C24-C896-4764-A12B-E389E1BBB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EB143B4-6FFF-4F66-B3F3-3E3AED936DFC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034F10-CEAC-4BCB-9AE2-AF3DA06267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C0C959F-856D-4D22-BD79-8A38F9C183E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51CC8923-5B8E-4FF3-8CD8-DCBB1232D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32C558DE-7DD1-4A28-AD5B-C08B87A84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D7D2CB88-62A8-447D-89D3-0364613E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3CF28040-2646-4705-A0A4-E0C37BE0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A9466556-3805-4AAD-B02D-9B031AAA4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0D75B532-FB3A-40B6-A7E4-D9EC42027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514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989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857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DB27856A-E224-43E9-8210-C57B68C6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357E8D-C3F2-4501-9095-617EE42E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DDEE18-C965-49ED-9F34-7203B85876C7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EC09FC-E867-4A77-805A-FE55FD570C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A2B49C0-558A-4F76-B67F-515AA3DFEA3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483AC56-EC46-40EE-A0C5-449E6D799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0A8900DF-A97F-4ADD-9306-C87A12CA5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C8924437-B1A0-415C-AD0B-06102F49A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BA6C8C63-1F76-4A95-ABB4-92D2C0BCD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7D7CCD77-A105-4B1E-8A73-37357788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3EB678AD-4AD1-488A-AA7D-A40687A68E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818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724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3367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0612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3343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215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34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683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9248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5565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3737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90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213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6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434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787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9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513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47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>
            <a:extLst>
              <a:ext uri="{FF2B5EF4-FFF2-40B4-BE49-F238E27FC236}">
                <a16:creationId xmlns:a16="http://schemas.microsoft.com/office/drawing/2014/main" id="{FB979DEF-EF2C-4AC2-A86A-47E2A9839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2">
            <a:extLst>
              <a:ext uri="{FF2B5EF4-FFF2-40B4-BE49-F238E27FC236}">
                <a16:creationId xmlns:a16="http://schemas.microsoft.com/office/drawing/2014/main" id="{FFE5D71C-0B6C-4488-9B33-5D8768850E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Freeform 13">
            <a:extLst>
              <a:ext uri="{FF2B5EF4-FFF2-40B4-BE49-F238E27FC236}">
                <a16:creationId xmlns:a16="http://schemas.microsoft.com/office/drawing/2014/main" id="{91657657-335D-4DBF-B2AC-19C07C48A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0C6B3323-7494-40F6-86FB-AE08793B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268F838-0455-438E-ACDE-FB6F172D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2DEEAE5B-DFE8-446B-AC14-37B95A73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189D22FB-4E52-4019-8000-839D5343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384191E2-5D36-4D3F-9A68-9504B45B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398CF841-FCFA-4189-AC1E-A721DA3D5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>
            <a:extLst>
              <a:ext uri="{FF2B5EF4-FFF2-40B4-BE49-F238E27FC236}">
                <a16:creationId xmlns:a16="http://schemas.microsoft.com/office/drawing/2014/main" id="{8E8CDE96-FA30-4719-BAB8-71D2BFFDD2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12">
            <a:extLst>
              <a:ext uri="{FF2B5EF4-FFF2-40B4-BE49-F238E27FC236}">
                <a16:creationId xmlns:a16="http://schemas.microsoft.com/office/drawing/2014/main" id="{605C9420-4BCA-48F3-AD57-7427DF504F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2" name="Freeform 13">
            <a:extLst>
              <a:ext uri="{FF2B5EF4-FFF2-40B4-BE49-F238E27FC236}">
                <a16:creationId xmlns:a16="http://schemas.microsoft.com/office/drawing/2014/main" id="{E1D79AAF-C553-4D4B-9164-AE710AF67C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33072174-0E9A-480E-92E5-B0A33D64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C4CFA92-0414-4F59-9C01-7A96AE69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8CF00E8B-0A18-4C66-8D2D-4CE460BC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D9E5C399-9DC5-4558-B2F7-85FBCB65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B0E96F7F-DC19-4A8A-A8A4-0D73496F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5C46D4B1-8241-4419-AC61-388D2523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435804FC-E64C-4184-9A4A-DE6B688D7B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17663"/>
            <a:ext cx="7772400" cy="1506537"/>
          </a:xfrm>
        </p:spPr>
        <p:txBody>
          <a:bodyPr/>
          <a:lstStyle/>
          <a:p>
            <a:pPr eaLnBrk="1" hangingPunct="1"/>
            <a:r>
              <a:rPr lang="zh-CN" altLang="zh-CN" sz="2800" dirty="0"/>
              <a:t>哈工大计算学部</a:t>
            </a:r>
            <a:r>
              <a:rPr lang="en-US" altLang="zh-CN" sz="2800" dirty="0"/>
              <a:t>2024</a:t>
            </a:r>
            <a:r>
              <a:rPr lang="zh-CN" altLang="en-US" sz="2800" dirty="0"/>
              <a:t>年春季学期</a:t>
            </a:r>
            <a:br>
              <a:rPr lang="zh-CN" altLang="en-US" sz="2800" dirty="0"/>
            </a:br>
            <a:r>
              <a:rPr lang="en-US" altLang="zh-CN" sz="2800" dirty="0"/>
              <a:t>《</a:t>
            </a:r>
            <a:r>
              <a:rPr lang="zh-CN" altLang="en-US" sz="2800" dirty="0"/>
              <a:t>软件工程</a:t>
            </a:r>
            <a:r>
              <a:rPr lang="en-US" altLang="zh-CN" sz="2800" dirty="0"/>
              <a:t>》Project</a:t>
            </a:r>
            <a:br>
              <a:rPr lang="en-US" altLang="zh-CN" sz="2800" dirty="0"/>
            </a:b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</a:t>
            </a:r>
            <a:r>
              <a:rPr lang="en-US" altLang="zh-CN" dirty="0"/>
              <a:t> </a:t>
            </a:r>
            <a:r>
              <a:rPr lang="zh-CN" altLang="en-US" dirty="0"/>
              <a:t>检查汇报</a:t>
            </a:r>
          </a:p>
        </p:txBody>
      </p:sp>
      <p:sp>
        <p:nvSpPr>
          <p:cNvPr id="7171" name="Rectangle 193">
            <a:extLst>
              <a:ext uri="{FF2B5EF4-FFF2-40B4-BE49-F238E27FC236}">
                <a16:creationId xmlns:a16="http://schemas.microsoft.com/office/drawing/2014/main" id="{C8CEA891-BAEE-453B-A300-41E3875F45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1136650"/>
          </a:xfrm>
        </p:spPr>
        <p:txBody>
          <a:bodyPr/>
          <a:lstStyle/>
          <a:p>
            <a:pPr eaLnBrk="1" hangingPunct="1"/>
            <a:r>
              <a:rPr lang="zh-CN" altLang="en-US" noProof="1"/>
              <a:t>小组成员：张智雄、韩晨烨、祝文鑫</a:t>
            </a:r>
            <a:endParaRPr lang="zh-CN" altLang="zh-CN" noProof="1"/>
          </a:p>
          <a:p>
            <a:pPr eaLnBrk="1" hangingPunct="1"/>
            <a:endParaRPr lang="zh-CN" altLang="zh-CN" noProof="1"/>
          </a:p>
          <a:p>
            <a:pPr eaLnBrk="1" hangingPunct="1"/>
            <a:fld id="{C89F43D9-17A5-4FEF-9BCE-A1EBF701B548}" type="datetime2">
              <a:rPr lang="zh-CN" altLang="en-US" noProof="1" smtClean="0"/>
              <a:pPr eaLnBrk="1" hangingPunct="1"/>
              <a:t>2024年7月7日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功能清单</a:t>
            </a:r>
            <a:r>
              <a:rPr lang="en-US" altLang="zh-CN" dirty="0"/>
              <a:t>——</a:t>
            </a:r>
            <a:r>
              <a:rPr lang="zh-CN" altLang="en-US" dirty="0"/>
              <a:t>用户故事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8438" y="1329830"/>
            <a:ext cx="8208962" cy="5113337"/>
          </a:xfrm>
        </p:spPr>
        <p:txBody>
          <a:bodyPr numCol="2"/>
          <a:lstStyle/>
          <a:p>
            <a:pPr marL="342900" indent="-342900" eaLnBrk="1" hangingPunct="1"/>
            <a:r>
              <a:rPr lang="zh-CN" altLang="en-US" dirty="0"/>
              <a:t>队伍管理：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景点推荐：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组队邀请发送与接收：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                               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退出队伍：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5B256D-6DA1-8CB3-3014-150F73E5E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7B143DB-B7F6-AA08-BA07-E75A49E5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678" y="19106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E24983B-E0B4-0E42-D056-D73D8451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9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3154BD1-F8E1-29AD-B7B1-C8A50B0A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25" y="24115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9A58FEF-622B-5029-3D54-4A0264F19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0" y="1903302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A3922C4-7B6F-972B-4FFB-C5CF37D6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527" y="16652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DB739C1A-9AD7-C7D6-5F14-E5545578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191069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18B5D5F-31C4-E1C2-3114-D007E0580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577" y="36369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0780A124-9620-53E3-627F-612F20DD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29" y="463291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C2811019-FFBB-79D1-28B6-55CC1977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45091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58DBEA23-18D3-A972-3BE6-762AF690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463291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7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功能清单</a:t>
            </a:r>
            <a:r>
              <a:rPr lang="en-US" altLang="zh-CN" dirty="0"/>
              <a:t>——</a:t>
            </a:r>
            <a:r>
              <a:rPr lang="zh-CN" altLang="en-US" dirty="0"/>
              <a:t>用户故事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8438" y="1329830"/>
            <a:ext cx="8208962" cy="5113337"/>
          </a:xfrm>
        </p:spPr>
        <p:txBody>
          <a:bodyPr numCol="2"/>
          <a:lstStyle/>
          <a:p>
            <a:pPr marL="342900" indent="-342900" eaLnBrk="1" hangingPunct="1"/>
            <a:r>
              <a:rPr lang="zh-CN" altLang="en-US" dirty="0"/>
              <a:t>用户管理：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安全与隐私：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通知与提醒：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                               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流量统计：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5B256D-6DA1-8CB3-3014-150F73E5E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7B143DB-B7F6-AA08-BA07-E75A49E5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678" y="19106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E24983B-E0B4-0E42-D056-D73D8451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9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3154BD1-F8E1-29AD-B7B1-C8A50B0A9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025" y="241158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A3922C4-7B6F-972B-4FFB-C5CF37D6D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527" y="166528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18B5D5F-31C4-E1C2-3114-D007E0580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577" y="36369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C2811019-FFBB-79D1-28B6-55CC19777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45091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006474-7A07-0592-9DBA-D0461BB70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79651A84-EFF2-976E-8170-77E81D6D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7" y="191069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74ED87C8-8408-BA5A-AB3F-168B90C8F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BB8E8EA0-7C4C-E2E1-D4B9-969547E4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1915200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EAE50218-57B0-6B8A-8399-D372745BC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6997" y="29187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0CD9A5D7-1B14-E295-06F1-D6AC21131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40" y="463291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0">
            <a:extLst>
              <a:ext uri="{FF2B5EF4-FFF2-40B4-BE49-F238E27FC236}">
                <a16:creationId xmlns:a16="http://schemas.microsoft.com/office/drawing/2014/main" id="{FF46000F-0FC6-B599-7D6A-DDE772DD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008" y="40043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F33E3506-4CC5-5E48-2E8F-CD957550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463291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91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C7B9A5F-2CB9-4E9B-8328-682E5E9A2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系统开发技术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0DF192F-4797-4662-B3A0-BA76C07BD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编程语言：</a:t>
            </a:r>
            <a:r>
              <a:rPr lang="en-US" altLang="zh-CN" sz="1800" dirty="0"/>
              <a:t>Python</a:t>
            </a:r>
            <a:r>
              <a:rPr lang="zh-CN" altLang="en-US" sz="1800" dirty="0"/>
              <a:t>，</a:t>
            </a:r>
            <a:r>
              <a:rPr lang="en-US" altLang="zh-CN" sz="1800" dirty="0"/>
              <a:t>HTML</a:t>
            </a:r>
            <a:r>
              <a:rPr lang="zh-CN" altLang="en-US" sz="1800" dirty="0"/>
              <a:t>，</a:t>
            </a:r>
            <a:r>
              <a:rPr lang="en-US" altLang="zh-CN" sz="1800" dirty="0"/>
              <a:t>JavaScript</a:t>
            </a:r>
            <a:endParaRPr lang="zh-CN" altLang="en-US" dirty="0"/>
          </a:p>
          <a:p>
            <a:pPr eaLnBrk="1" hangingPunct="1"/>
            <a:r>
              <a:rPr lang="zh-CN" altLang="en-US" dirty="0"/>
              <a:t>开发环境：</a:t>
            </a:r>
            <a:endParaRPr lang="en-US" altLang="zh-CN" dirty="0"/>
          </a:p>
          <a:p>
            <a:pPr lvl="1" eaLnBrk="1" hangingPunct="1"/>
            <a:r>
              <a:rPr lang="zh-CN" altLang="en-US" sz="1600" dirty="0"/>
              <a:t>轻量级 </a:t>
            </a:r>
            <a:r>
              <a:rPr lang="en-US" altLang="zh-CN" sz="1600" dirty="0"/>
              <a:t>Web </a:t>
            </a:r>
            <a:r>
              <a:rPr lang="zh-CN" altLang="en-US" sz="1600" dirty="0"/>
              <a:t>框架 </a:t>
            </a:r>
            <a:r>
              <a:rPr lang="en-US" altLang="zh-CN" sz="1600" b="1" dirty="0"/>
              <a:t>Flask</a:t>
            </a:r>
          </a:p>
          <a:p>
            <a:pPr lvl="1" eaLnBrk="1" hangingPunct="1"/>
            <a:r>
              <a:rPr lang="zh-CN" altLang="en-US" sz="1600" dirty="0"/>
              <a:t>数据库交互 </a:t>
            </a:r>
            <a:r>
              <a:rPr lang="en-US" altLang="zh-CN" sz="1600" b="1" dirty="0" err="1"/>
              <a:t>SQLAlchemy</a:t>
            </a:r>
            <a:endParaRPr lang="en-US" altLang="zh-CN" sz="1600" b="1" dirty="0"/>
          </a:p>
          <a:p>
            <a:pPr lvl="1" eaLnBrk="1" hangingPunct="1"/>
            <a:r>
              <a:rPr lang="en-US" altLang="zh-CN" sz="1600" dirty="0"/>
              <a:t>HTML</a:t>
            </a:r>
            <a:r>
              <a:rPr lang="zh-CN" altLang="en-US" sz="1600" dirty="0"/>
              <a:t>模板引擎 </a:t>
            </a:r>
            <a:r>
              <a:rPr lang="en-US" altLang="zh-CN" sz="1600" b="1" dirty="0"/>
              <a:t>Jinja2</a:t>
            </a:r>
            <a:endParaRPr lang="zh-CN" altLang="en-US" sz="1600" b="1" dirty="0"/>
          </a:p>
          <a:p>
            <a:pPr eaLnBrk="1" hangingPunct="1"/>
            <a:r>
              <a:rPr lang="zh-CN" altLang="en-US" dirty="0"/>
              <a:t>运行环境：</a:t>
            </a:r>
            <a:endParaRPr lang="en-US" altLang="zh-CN" dirty="0"/>
          </a:p>
          <a:p>
            <a:pPr lvl="1" eaLnBrk="1" hangingPunct="1"/>
            <a:r>
              <a:rPr lang="en-US" altLang="zh-CN" sz="1600" b="1" dirty="0"/>
              <a:t>Flask</a:t>
            </a:r>
            <a:r>
              <a:rPr lang="en-US" altLang="zh-CN" sz="1600" dirty="0"/>
              <a:t> </a:t>
            </a:r>
            <a:r>
              <a:rPr lang="zh-CN" altLang="en-US" sz="1600" dirty="0"/>
              <a:t>本地开发服务器</a:t>
            </a:r>
            <a:endParaRPr lang="en-US" altLang="zh-CN" sz="1600" dirty="0"/>
          </a:p>
          <a:p>
            <a:pPr lvl="1" eaLnBrk="1" hangingPunct="1"/>
            <a:r>
              <a:rPr lang="en-US" altLang="zh-CN" sz="1600" b="1" dirty="0"/>
              <a:t>MySQL</a:t>
            </a:r>
            <a:r>
              <a:rPr lang="en-US" altLang="zh-CN" sz="1600" dirty="0"/>
              <a:t> </a:t>
            </a:r>
            <a:r>
              <a:rPr lang="zh-CN" altLang="en-US" sz="1600" dirty="0"/>
              <a:t>数据库</a:t>
            </a:r>
            <a:endParaRPr lang="en-US" altLang="zh-CN" sz="1600" dirty="0"/>
          </a:p>
          <a:p>
            <a:pPr lvl="1" eaLnBrk="1" hangingPunct="1"/>
            <a:r>
              <a:rPr lang="zh-CN" altLang="en-US" sz="1600" b="1" dirty="0"/>
              <a:t>阿里云 </a:t>
            </a:r>
            <a:r>
              <a:rPr lang="zh-CN" altLang="en-US" sz="1600" dirty="0"/>
              <a:t>服务器</a:t>
            </a:r>
          </a:p>
          <a:p>
            <a:pPr eaLnBrk="1" hangingPunct="1"/>
            <a:r>
              <a:rPr lang="zh-CN" altLang="en-US" dirty="0"/>
              <a:t>主要技术：</a:t>
            </a:r>
            <a:endParaRPr lang="en-US" altLang="zh-CN" dirty="0"/>
          </a:p>
          <a:p>
            <a:pPr lvl="1" eaLnBrk="1" hangingPunct="1"/>
            <a:r>
              <a:rPr lang="zh-CN" altLang="en-US" sz="1600" dirty="0"/>
              <a:t>前端页面与后端服务器的数据交互 </a:t>
            </a:r>
            <a:r>
              <a:rPr lang="en-US" altLang="zh-CN" sz="1600" b="1" dirty="0"/>
              <a:t>Ajax</a:t>
            </a:r>
            <a:r>
              <a:rPr lang="en-US" altLang="zh-CN" sz="1600" dirty="0"/>
              <a:t>(JavaScript)</a:t>
            </a:r>
          </a:p>
          <a:p>
            <a:pPr lvl="1" eaLnBrk="1" hangingPunct="1"/>
            <a:r>
              <a:rPr lang="zh-CN" altLang="en-US" sz="1600" dirty="0"/>
              <a:t>前端 </a:t>
            </a:r>
            <a:r>
              <a:rPr lang="en-US" altLang="zh-CN" sz="1600" dirty="0"/>
              <a:t>UI </a:t>
            </a:r>
            <a:r>
              <a:rPr lang="zh-CN" altLang="en-US" sz="1600" dirty="0"/>
              <a:t>框架 </a:t>
            </a:r>
            <a:r>
              <a:rPr lang="en-US" altLang="zh-CN" sz="1600" b="1" dirty="0" err="1"/>
              <a:t>Layui</a:t>
            </a:r>
            <a:endParaRPr lang="en-US" altLang="zh-CN" sz="1600" b="1" dirty="0"/>
          </a:p>
          <a:p>
            <a:pPr lvl="1" eaLnBrk="1" hangingPunct="1"/>
            <a:r>
              <a:rPr lang="zh-CN" altLang="en-US" sz="1600" dirty="0"/>
              <a:t>简化</a:t>
            </a:r>
            <a:r>
              <a:rPr lang="en-US" altLang="zh-CN" sz="1600" dirty="0"/>
              <a:t>DOM </a:t>
            </a:r>
            <a:r>
              <a:rPr lang="zh-CN" altLang="en-US" sz="1600" dirty="0"/>
              <a:t>操作和事件处理 </a:t>
            </a:r>
            <a:r>
              <a:rPr lang="en-US" altLang="zh-CN" sz="1600" b="1" dirty="0"/>
              <a:t>jQuery</a:t>
            </a:r>
            <a:r>
              <a:rPr lang="en-US" altLang="zh-CN" sz="1600" dirty="0"/>
              <a:t>(JavaScript)</a:t>
            </a:r>
          </a:p>
          <a:p>
            <a:pPr lvl="1" eaLnBrk="1" hangingPunct="1"/>
            <a:r>
              <a:rPr lang="zh-CN" altLang="en-US" sz="1600" dirty="0"/>
              <a:t>样式设计和页面布局的层叠样式表 </a:t>
            </a:r>
            <a:r>
              <a:rPr lang="en-US" altLang="zh-CN" sz="1600" b="1" dirty="0"/>
              <a:t>CSS</a:t>
            </a:r>
            <a:endParaRPr lang="zh-CN" altLang="en-US" b="1" dirty="0"/>
          </a:p>
        </p:txBody>
      </p:sp>
      <p:pic>
        <p:nvPicPr>
          <p:cNvPr id="2" name="Picture 2" descr="MVC架构">
            <a:extLst>
              <a:ext uri="{FF2B5EF4-FFF2-40B4-BE49-F238E27FC236}">
                <a16:creationId xmlns:a16="http://schemas.microsoft.com/office/drawing/2014/main" id="{C4E9B7C2-BAB7-00AB-321C-F5E79199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75" y="1977139"/>
            <a:ext cx="4536504" cy="289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460647-A818-4407-BE45-BAF41FC0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CD5598D-8805-4B45-9C4D-9902738BD9A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张智雄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负责用户注册与登录、用户管理、安全与隐私的实现与测试。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编写相关的功能模块和测试用例，确保用户数据的安全性和系统的稳定性。</a:t>
            </a:r>
            <a:endParaRPr lang="en-US" altLang="zh-CN" dirty="0"/>
          </a:p>
          <a:p>
            <a:pPr eaLnBrk="1" hangingPunct="1"/>
            <a:r>
              <a:rPr lang="zh-CN" altLang="en-US" dirty="0"/>
              <a:t>韩晨烨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负责创建队伍、审核入队、队伍管理、退出队伍的实现与测试。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设计和实现用户交互界面，编写测试用例，确保这些功能的完整性和用户体验。</a:t>
            </a:r>
            <a:endParaRPr lang="en-US" altLang="zh-CN" dirty="0"/>
          </a:p>
          <a:p>
            <a:pPr eaLnBrk="1" hangingPunct="1"/>
            <a:r>
              <a:rPr lang="zh-CN" altLang="en-US" dirty="0"/>
              <a:t>祝文鑫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负责队伍搜索推荐与加入、景点推荐、组队邀请发送与接收、通知与提醒、流量统计的实现与测试。</a:t>
            </a:r>
            <a:endParaRPr lang="en-US" altLang="zh-CN" dirty="0"/>
          </a:p>
          <a:p>
            <a:pPr lvl="1" eaLnBrk="1" hangingPunct="1"/>
            <a:r>
              <a:rPr lang="zh-CN" altLang="en-US" dirty="0"/>
              <a:t>设计和实现算法与推荐系统，编写测试用例，确保数据处理的效率和准确性。</a:t>
            </a:r>
            <a:endParaRPr lang="en-US" altLang="zh-CN" dirty="0"/>
          </a:p>
          <a:p>
            <a:pPr eaLnBrk="1" hangingPunct="1"/>
            <a:endParaRPr lang="zh-CN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开发进度计划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620E365-B08C-474B-AD5F-9C46391E5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5288" y="1339999"/>
            <a:ext cx="8208962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第一周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讨论与确定功能需求</a:t>
            </a:r>
            <a:r>
              <a:rPr lang="zh-CN" altLang="en-US" dirty="0"/>
              <a:t>：团队进行需求讨论会议。确定所有功能需求和用户故事，记录在需求文档中。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绘制原型图：</a:t>
            </a:r>
            <a:r>
              <a:rPr lang="zh-CN" altLang="en-US" dirty="0"/>
              <a:t>使用</a:t>
            </a:r>
            <a:r>
              <a:rPr lang="en-US" altLang="zh-CN" dirty="0" err="1"/>
              <a:t>MockPlus</a:t>
            </a:r>
            <a:r>
              <a:rPr lang="zh-CN" altLang="en-US" dirty="0"/>
              <a:t>或其他原型设计工具，绘制主要功能的原型图。并进行原型图的评审和修改。最终确定原型图，并向团队展示。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项目规划与任务分解：</a:t>
            </a:r>
            <a:r>
              <a:rPr lang="zh-CN" altLang="en-US" dirty="0"/>
              <a:t>将用户故事和功能需求分解为具体的开发任务。制定详细的项目时间表，分配任务给团队成员。使用项目管理工具（如</a:t>
            </a:r>
            <a:r>
              <a:rPr lang="en-US" altLang="zh-CN" dirty="0" err="1"/>
              <a:t>PingCode</a:t>
            </a:r>
            <a:r>
              <a:rPr lang="zh-CN" altLang="en-US" dirty="0"/>
              <a:t>）进行任务的跟踪和管理。</a:t>
            </a:r>
            <a:endParaRPr lang="en-US" altLang="zh-CN" dirty="0"/>
          </a:p>
          <a:p>
            <a:pPr marL="230187" lvl="1" indent="0" eaLnBrk="1" hangingPunct="1">
              <a:buNone/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实际完成情况：按时完成，初步确定需求计划</a:t>
            </a:r>
            <a:endParaRPr lang="en-US" altLang="zh-CN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/>
            <a:r>
              <a:rPr lang="zh-CN" altLang="en-US" dirty="0"/>
              <a:t>第二周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用户注册与登录功能开发</a:t>
            </a:r>
            <a:r>
              <a:rPr lang="zh-CN" altLang="en-US" dirty="0"/>
              <a:t>：设计并实现用户注册与登录功能，包括前端界面和后端逻辑。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创建队伍功能设计</a:t>
            </a:r>
            <a:r>
              <a:rPr lang="zh-CN" altLang="en-US" dirty="0"/>
              <a:t>：设计创建队伍的详细流程和界面。与团队成员进行功能设计的评审，修改和完善设计方案。准备创建队伍功能的开发环境和必要的技术预研。</a:t>
            </a:r>
            <a:endParaRPr lang="en-US" altLang="zh-CN" dirty="0"/>
          </a:p>
          <a:p>
            <a:pPr marL="230187" lvl="1" indent="0" eaLnBrk="1" hangingPunct="1">
              <a:buNone/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实际完成情况：按时完成，界面还需美化</a:t>
            </a:r>
            <a:endParaRPr lang="en-US" altLang="zh-CN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/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开发进度计划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620E365-B08C-474B-AD5F-9C46391E5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1163" y="1340768"/>
            <a:ext cx="8208962" cy="5113337"/>
          </a:xfrm>
        </p:spPr>
        <p:txBody>
          <a:bodyPr/>
          <a:lstStyle/>
          <a:p>
            <a:pPr eaLnBrk="1" hangingPunct="1">
              <a:spcAft>
                <a:spcPts val="140"/>
              </a:spcAft>
            </a:pPr>
            <a:r>
              <a:rPr lang="zh-CN" altLang="en-US" dirty="0"/>
              <a:t>第三周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队伍搜索与加入功能开发：</a:t>
            </a:r>
            <a:r>
              <a:rPr lang="zh-CN" altLang="en-US" dirty="0"/>
              <a:t>设计并实现队伍搜索和推荐功能。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审核入队功能开发</a:t>
            </a:r>
            <a:r>
              <a:rPr lang="zh-CN" altLang="en-US" dirty="0"/>
              <a:t>：实现队伍管理员审核用户入队的功能。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队伍管理功能开发：</a:t>
            </a:r>
            <a:r>
              <a:rPr lang="zh-CN" altLang="en-US" dirty="0"/>
              <a:t>实现队伍信息的编辑和管理功能。开发队伍成员管理功能，包括踢出成员和设置管理员。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退出队伍与用户管理功能开发</a:t>
            </a:r>
            <a:r>
              <a:rPr lang="zh-CN" altLang="en-US" dirty="0"/>
              <a:t>：开发用户退出队伍的流程和界面。实现后台的用户管理功能，包括用户信息的查看和修改。</a:t>
            </a:r>
            <a:endParaRPr lang="en-US" altLang="zh-CN" dirty="0"/>
          </a:p>
          <a:p>
            <a:pPr marL="230187" lvl="1" indent="0" eaLnBrk="1" hangingPunct="1">
              <a:spcAft>
                <a:spcPts val="140"/>
              </a:spcAft>
              <a:buNone/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实际完成情况：队伍搜索耗时过程与预期不符，略微延迟</a:t>
            </a:r>
            <a:endParaRPr lang="en-US" altLang="zh-CN" dirty="0"/>
          </a:p>
          <a:p>
            <a:pPr eaLnBrk="1" hangingPunct="1">
              <a:spcAft>
                <a:spcPts val="140"/>
              </a:spcAft>
            </a:pPr>
            <a:r>
              <a:rPr lang="zh-CN" altLang="en-US" dirty="0"/>
              <a:t>第四周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景点推荐功能的开发：</a:t>
            </a:r>
            <a:r>
              <a:rPr lang="zh-CN" altLang="en-US" dirty="0"/>
              <a:t>收集景点数据，设计并实现景点推荐算法，开发景点推荐的用户界面，展示推荐的景点信息，包括图片、描述、评分等。</a:t>
            </a:r>
            <a:endParaRPr lang="en-US" altLang="zh-CN" b="1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组队邀请与接收功能的开发：</a:t>
            </a:r>
            <a:r>
              <a:rPr lang="zh-CN" altLang="en-US" dirty="0"/>
              <a:t>开发组队邀请和接受功能，支持用户发送、接收和管理组队邀请。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通知提醒功能的设计：</a:t>
            </a:r>
            <a:r>
              <a:rPr lang="zh-CN" altLang="en-US" dirty="0"/>
              <a:t>设计并实现通知提醒界面，可以让用户标记为已读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队伍浏览量的设计：</a:t>
            </a:r>
            <a:r>
              <a:rPr lang="zh-CN" altLang="en-US" dirty="0"/>
              <a:t>统计并展示队伍浏览量数据</a:t>
            </a:r>
            <a:endParaRPr lang="en-US" altLang="zh-CN" dirty="0"/>
          </a:p>
          <a:p>
            <a:pPr lvl="1" eaLnBrk="1" hangingPunct="1">
              <a:spcBef>
                <a:spcPts val="300"/>
              </a:spcBef>
              <a:spcAft>
                <a:spcPts val="140"/>
              </a:spcAft>
            </a:pPr>
            <a:r>
              <a:rPr lang="zh-CN" altLang="en-US" b="1" dirty="0"/>
              <a:t>完成项目部署：</a:t>
            </a:r>
            <a:r>
              <a:rPr lang="zh-CN" altLang="en-US" dirty="0"/>
              <a:t>将项目部署至阿里云服务器上</a:t>
            </a:r>
            <a:endParaRPr lang="en-US" altLang="zh-CN" dirty="0"/>
          </a:p>
          <a:p>
            <a:pPr marL="230187" lvl="1" indent="0" eaLnBrk="1" hangingPunct="1">
              <a:spcAft>
                <a:spcPts val="140"/>
              </a:spcAft>
              <a:buNone/>
            </a:pPr>
            <a:r>
              <a:rPr lang="zh-CN" altLang="en-US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实际完成情况：将第三周剩余和本周全部内容完成，但耗费时间略微超出</a:t>
            </a:r>
            <a:endParaRPr lang="en-US" altLang="zh-CN" dirty="0"/>
          </a:p>
          <a:p>
            <a:pPr marL="230187" lvl="1" indent="0" eaLnBrk="1" hangingPunct="1">
              <a:buNone/>
            </a:pPr>
            <a:endParaRPr lang="en-US" altLang="zh-CN" dirty="0"/>
          </a:p>
          <a:p>
            <a:pPr lvl="1" eaLnBrk="1" hangingPunct="1"/>
            <a:endParaRPr lang="en-US" altLang="zh-CN" b="1" dirty="0"/>
          </a:p>
          <a:p>
            <a:pPr lvl="1"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850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开发进度计划</a:t>
            </a:r>
            <a:r>
              <a:rPr lang="en-US" altLang="zh-CN" dirty="0"/>
              <a:t>——</a:t>
            </a:r>
            <a:r>
              <a:rPr lang="zh-CN" altLang="en-US" dirty="0"/>
              <a:t>甘特图</a:t>
            </a:r>
          </a:p>
        </p:txBody>
      </p:sp>
      <p:pic>
        <p:nvPicPr>
          <p:cNvPr id="2" name="图片 1" descr="图表&#10;&#10;已自动生成说明">
            <a:extLst>
              <a:ext uri="{FF2B5EF4-FFF2-40B4-BE49-F238E27FC236}">
                <a16:creationId xmlns:a16="http://schemas.microsoft.com/office/drawing/2014/main" id="{091DB2FF-2A61-3DA8-982E-88D4EE4D0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" t="7804" r="419"/>
          <a:stretch/>
        </p:blipFill>
        <p:spPr>
          <a:xfrm>
            <a:off x="235699" y="2132856"/>
            <a:ext cx="889248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19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C1E3E4-4E7D-4233-90BD-35909CF9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体系结构设计</a:t>
            </a:r>
            <a:r>
              <a:rPr lang="en-US" altLang="zh-CN" dirty="0"/>
              <a:t>——</a:t>
            </a:r>
            <a:r>
              <a:rPr lang="zh-CN" altLang="en-US" dirty="0"/>
              <a:t>总体架构</a:t>
            </a:r>
          </a:p>
        </p:txBody>
      </p:sp>
      <p:pic>
        <p:nvPicPr>
          <p:cNvPr id="6" name="内容占位符 5" descr="手机屏幕截图&#10;&#10;描述已自动生成">
            <a:extLst>
              <a:ext uri="{FF2B5EF4-FFF2-40B4-BE49-F238E27FC236}">
                <a16:creationId xmlns:a16="http://schemas.microsoft.com/office/drawing/2014/main" id="{08C298DB-AD0C-EF07-B58A-E24207CA2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018" y="1484313"/>
            <a:ext cx="5877501" cy="511333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用例图</a:t>
            </a:r>
          </a:p>
        </p:txBody>
      </p:sp>
      <p:pic>
        <p:nvPicPr>
          <p:cNvPr id="3" name="图片 2" descr="手机屏幕的截图&#10;&#10;描述已自动生成">
            <a:extLst>
              <a:ext uri="{FF2B5EF4-FFF2-40B4-BE49-F238E27FC236}">
                <a16:creationId xmlns:a16="http://schemas.microsoft.com/office/drawing/2014/main" id="{EB610BAF-D670-4E41-7FA6-71FCF6F6A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132856"/>
            <a:ext cx="8496300" cy="40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83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分析类图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7A9495AE-CD55-E1A8-F544-9F61E5F3D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23" y="1412776"/>
            <a:ext cx="4536504" cy="525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9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13CA0C2-76C3-4DAF-9962-5FA61FA4C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选题与分组</a:t>
            </a:r>
          </a:p>
        </p:txBody>
      </p:sp>
      <p:graphicFrame>
        <p:nvGraphicFramePr>
          <p:cNvPr id="138295" name="Group 55">
            <a:extLst>
              <a:ext uri="{FF2B5EF4-FFF2-40B4-BE49-F238E27FC236}">
                <a16:creationId xmlns:a16="http://schemas.microsoft.com/office/drawing/2014/main" id="{4C5BC54B-DC9B-4676-BA31-A76FA650F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218458"/>
              </p:ext>
            </p:extLst>
          </p:nvPr>
        </p:nvGraphicFramePr>
        <p:xfrm>
          <a:off x="468313" y="1412875"/>
          <a:ext cx="8135937" cy="4716464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题    目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驴友辅助系统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班    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2103601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44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姓名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学号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联系方式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张智雄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2021112845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18328310316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146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韩晨烨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2021111247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13858456312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祝文鑫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2021111266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13511418115</a:t>
                      </a:r>
                      <a:endParaRPr kumimoji="0" lang="zh-CN" altLang="zh-C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0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项目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Github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地址</a:t>
                      </a: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https://github.com/rookiexiong7/LvU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指导教师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刘铭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领域类图</a:t>
            </a:r>
          </a:p>
        </p:txBody>
      </p:sp>
      <p:pic>
        <p:nvPicPr>
          <p:cNvPr id="3" name="图片 2" descr="图片包含 图示&#10;&#10;描述已自动生成">
            <a:extLst>
              <a:ext uri="{FF2B5EF4-FFF2-40B4-BE49-F238E27FC236}">
                <a16:creationId xmlns:a16="http://schemas.microsoft.com/office/drawing/2014/main" id="{EE4BEFAA-BBDB-F32C-1500-B845BDCE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6" y="1268760"/>
            <a:ext cx="8850510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加入队伍时序图</a:t>
            </a:r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C61ACC27-3FFC-FACB-1D6C-6C772FAF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782"/>
            <a:ext cx="9144000" cy="54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80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队伍修改时序图</a:t>
            </a:r>
          </a:p>
        </p:txBody>
      </p:sp>
      <p:pic>
        <p:nvPicPr>
          <p:cNvPr id="3" name="图片 2" descr="电脑截图&#10;&#10;描述已自动生成">
            <a:extLst>
              <a:ext uri="{FF2B5EF4-FFF2-40B4-BE49-F238E27FC236}">
                <a16:creationId xmlns:a16="http://schemas.microsoft.com/office/drawing/2014/main" id="{4358E21E-416F-0C51-37D4-EDDBF79E5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53" y="1268760"/>
            <a:ext cx="6343494" cy="56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0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景点推荐时序图</a:t>
            </a:r>
          </a:p>
        </p:txBody>
      </p:sp>
      <p:pic>
        <p:nvPicPr>
          <p:cNvPr id="4" name="图片 3" descr="日历&#10;&#10;描述已自动生成">
            <a:extLst>
              <a:ext uri="{FF2B5EF4-FFF2-40B4-BE49-F238E27FC236}">
                <a16:creationId xmlns:a16="http://schemas.microsoft.com/office/drawing/2014/main" id="{2D667E58-0D96-356B-FDFB-32A731DC0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12"/>
          <a:stretch/>
        </p:blipFill>
        <p:spPr>
          <a:xfrm>
            <a:off x="323850" y="1380383"/>
            <a:ext cx="8496299" cy="54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9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r>
              <a:rPr lang="en-US" altLang="zh-CN" dirty="0"/>
              <a:t>——</a:t>
            </a:r>
            <a:r>
              <a:rPr lang="zh-CN" altLang="en-US" dirty="0"/>
              <a:t>部署图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25DD5264-CE11-3DEE-FD44-73418333C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" y="1700808"/>
            <a:ext cx="8224589" cy="489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注册界面：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登录界面：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00" y="1484313"/>
            <a:ext cx="4797661" cy="2515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1800" y="4221088"/>
            <a:ext cx="4801427" cy="2519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1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系统首页：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通知消息界面：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917" y="1484313"/>
            <a:ext cx="4797661" cy="2515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917" y="4221088"/>
            <a:ext cx="4801427" cy="251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5588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用户资料界面：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密码修改界面：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8345" y="1484313"/>
            <a:ext cx="4794804" cy="2515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6917" y="4221838"/>
            <a:ext cx="4801427" cy="251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610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修改队伍信息界面：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822" y="2054139"/>
            <a:ext cx="8078428" cy="42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2286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8438" y="1329830"/>
            <a:ext cx="8208962" cy="5113337"/>
          </a:xfrm>
        </p:spPr>
        <p:txBody>
          <a:bodyPr numCol="2"/>
          <a:lstStyle/>
          <a:p>
            <a:pPr marL="342900" indent="-342900" eaLnBrk="1" hangingPunct="1"/>
            <a:r>
              <a:rPr lang="zh-CN" altLang="en-US" dirty="0"/>
              <a:t>管理队伍界面：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创建队伍界面：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查看队伍成员信息界面：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                               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加入的队伍界面：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61" y="1903302"/>
            <a:ext cx="3780538" cy="198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094" y="4632916"/>
            <a:ext cx="3783505" cy="1982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26846F5-6CE0-6CC6-20C5-0AD53AA4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402" y="4632916"/>
            <a:ext cx="3778998" cy="19827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4D3850E-B5B4-50F9-058D-A075FDC0D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6862" y="1903488"/>
            <a:ext cx="3780538" cy="1982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477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3F7F266-DACF-4860-9697-CF8E96797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对题目的理解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87902CB-819B-4398-9403-A9555625A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1800" b="0" dirty="0"/>
              <a:t>驴友辅助系统旨在为</a:t>
            </a:r>
            <a:r>
              <a:rPr lang="zh-CN" altLang="en-US" sz="1800" dirty="0">
                <a:solidFill>
                  <a:srgbClr val="FF0000"/>
                </a:solidFill>
              </a:rPr>
              <a:t>希望结识相同喜好并组队出行的旅行爱好者、需要组织和管理队伍的驴友队伍组织者</a:t>
            </a:r>
            <a:r>
              <a:rPr lang="zh-CN" altLang="en-US" sz="1800" b="0" dirty="0"/>
              <a:t>提供一个</a:t>
            </a:r>
            <a:r>
              <a:rPr lang="zh-CN" altLang="en-US" sz="1800" dirty="0">
                <a:solidFill>
                  <a:srgbClr val="FF0000"/>
                </a:solidFill>
              </a:rPr>
              <a:t>高效、安全、便捷</a:t>
            </a:r>
            <a:r>
              <a:rPr lang="zh-CN" altLang="en-US" sz="1800" b="0" dirty="0"/>
              <a:t>的组队平台，让热爱旅行和户外活动的用户能够轻松找到同伴，享受更丰富的旅行体验。</a:t>
            </a:r>
            <a:endParaRPr lang="en-US" altLang="zh-CN" sz="1800" b="0" dirty="0"/>
          </a:p>
          <a:p>
            <a:pPr lvl="1" eaLnBrk="1" hangingPunct="1"/>
            <a:r>
              <a:rPr lang="zh-CN" altLang="en-US" sz="1600" b="1" dirty="0"/>
              <a:t>便捷注册和发布功能： </a:t>
            </a:r>
            <a:r>
              <a:rPr lang="zh-CN" altLang="en-US" sz="1600" b="0" dirty="0"/>
              <a:t>用户可以方便地注册并发布组队邀请，明确目的地和组队人数，让更多志同道合的驴友快速找到合适的队伍。</a:t>
            </a:r>
          </a:p>
          <a:p>
            <a:pPr lvl="1" eaLnBrk="1" hangingPunct="1"/>
            <a:r>
              <a:rPr lang="zh-CN" altLang="en-US" sz="1600" b="1" dirty="0"/>
              <a:t>灵活的队伍管理： </a:t>
            </a:r>
            <a:r>
              <a:rPr lang="zh-CN" altLang="en-US" sz="1600" b="0" dirty="0"/>
              <a:t>队伍管理员可以设置管理员权限，</a:t>
            </a:r>
            <a:r>
              <a:rPr lang="zh-CN" altLang="en-US" sz="1600" b="1" dirty="0"/>
              <a:t>审核</a:t>
            </a:r>
            <a:r>
              <a:rPr lang="zh-CN" altLang="en-US" sz="1600" b="0" dirty="0"/>
              <a:t>申请加入的驴友，移除队伍成员，或转交管理员权限，保证队伍的质量和安全性。</a:t>
            </a:r>
          </a:p>
          <a:p>
            <a:pPr lvl="1" eaLnBrk="1" hangingPunct="1"/>
            <a:r>
              <a:rPr lang="zh-CN" altLang="en-US" sz="1600" b="1" dirty="0"/>
              <a:t>自动化管理： </a:t>
            </a:r>
            <a:r>
              <a:rPr lang="zh-CN" altLang="en-US" sz="1600" b="0" dirty="0"/>
              <a:t>系统会自动关闭已经达到人数限制的队伍，避免超员。</a:t>
            </a:r>
          </a:p>
          <a:p>
            <a:pPr lvl="1" eaLnBrk="1" hangingPunct="1"/>
            <a:r>
              <a:rPr lang="zh-CN" altLang="en-US" sz="1600" b="1" dirty="0"/>
              <a:t>灵活组队：</a:t>
            </a:r>
            <a:r>
              <a:rPr lang="zh-CN" altLang="en-US" sz="1600" b="0" dirty="0"/>
              <a:t> 驴友可以自由</a:t>
            </a:r>
            <a:r>
              <a:rPr lang="zh-CN" altLang="en-US" sz="1600" b="1" dirty="0"/>
              <a:t>申请加入</a:t>
            </a:r>
            <a:r>
              <a:rPr lang="zh-CN" altLang="en-US" sz="1600" dirty="0"/>
              <a:t>或</a:t>
            </a:r>
            <a:r>
              <a:rPr lang="zh-CN" altLang="en-US" sz="1600" b="1" dirty="0"/>
              <a:t>接收</a:t>
            </a:r>
            <a:r>
              <a:rPr lang="zh-CN" altLang="en-US" sz="1600" b="0" dirty="0"/>
              <a:t>其他用户发布的组队</a:t>
            </a:r>
            <a:r>
              <a:rPr lang="zh-CN" altLang="en-US" sz="1600" b="1" dirty="0"/>
              <a:t>邀请</a:t>
            </a:r>
            <a:r>
              <a:rPr lang="zh-CN" altLang="en-US" sz="1600" b="0" dirty="0"/>
              <a:t>，也可以</a:t>
            </a:r>
            <a:r>
              <a:rPr lang="zh-CN" altLang="en-US" sz="1600" b="1" dirty="0"/>
              <a:t>邀请</a:t>
            </a:r>
            <a:r>
              <a:rPr lang="zh-CN" altLang="en-US" sz="1600" b="0" dirty="0"/>
              <a:t>他人加入</a:t>
            </a:r>
            <a:r>
              <a:rPr lang="zh-CN" altLang="en-US" sz="1600" b="1" dirty="0"/>
              <a:t>自己所在的队伍</a:t>
            </a:r>
            <a:r>
              <a:rPr lang="zh-CN" altLang="en-US" sz="1600" b="0" dirty="0"/>
              <a:t>，拓展人际网络，增加旅行的乐趣和安全性。</a:t>
            </a:r>
          </a:p>
          <a:p>
            <a:pPr lvl="1" eaLnBrk="1" hangingPunct="1"/>
            <a:r>
              <a:rPr lang="zh-CN" altLang="en-US" sz="1600" b="1" dirty="0"/>
              <a:t>社区建设： </a:t>
            </a:r>
            <a:r>
              <a:rPr lang="zh-CN" altLang="en-US" sz="1600" b="0" dirty="0"/>
              <a:t>通过平台的互动，驴友们可以分享经验和资源，建立一个互助互信的旅行社区，提高整体旅行体验。</a:t>
            </a: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ED8DADA8-AA76-8F34-DDA6-64A12A56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88" y="5038812"/>
            <a:ext cx="7112223" cy="17951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查看队伍信息界面：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0" y="2060848"/>
            <a:ext cx="8070436" cy="4234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904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加入队伍界面：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0" y="2063370"/>
            <a:ext cx="8070436" cy="4229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186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发送的申请界面：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收到的申请界面：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6" y="1485062"/>
            <a:ext cx="4794804" cy="251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5819" y="4222588"/>
            <a:ext cx="4798564" cy="2516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3748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dirty="0"/>
              <a:t>发送的邀请界面：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收到的邀请界面：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7C15ED-A197-035C-5F5E-7253F354C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785" y="1485062"/>
            <a:ext cx="4794803" cy="2514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BA6B296-F468-7C48-7A50-F26DA839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1788" y="4223338"/>
            <a:ext cx="4798564" cy="25147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53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两轮</a:t>
            </a:r>
            <a:r>
              <a:rPr lang="en-US" altLang="zh-CN" dirty="0"/>
              <a:t>Project</a:t>
            </a:r>
            <a:r>
              <a:rPr lang="zh-CN" altLang="en-US" dirty="0"/>
              <a:t>对比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分析所学</a:t>
            </a:r>
            <a:r>
              <a:rPr lang="en-US" altLang="zh-CN" noProof="1"/>
              <a:t>OO</a:t>
            </a:r>
            <a:r>
              <a:rPr lang="zh-CN" altLang="en-US" noProof="1"/>
              <a:t>分析与设计知识，在第</a:t>
            </a:r>
            <a:r>
              <a:rPr lang="en-US" altLang="zh-CN" noProof="1"/>
              <a:t>2</a:t>
            </a:r>
            <a:r>
              <a:rPr lang="zh-CN" altLang="en-US" noProof="1"/>
              <a:t>轮中对第</a:t>
            </a:r>
            <a:r>
              <a:rPr lang="en-US" altLang="zh-CN" noProof="1"/>
              <a:t>1</a:t>
            </a:r>
            <a:r>
              <a:rPr lang="zh-CN" altLang="en-US" noProof="1"/>
              <a:t>轮内容的改进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dirty="0"/>
              <a:t>需求获取与分析</a:t>
            </a:r>
            <a:endParaRPr lang="en-US" altLang="zh-CN" noProof="1"/>
          </a:p>
          <a:p>
            <a:pPr lvl="2" indent="-228600" eaLnBrk="1" hangingPunct="1">
              <a:defRPr/>
            </a:pPr>
            <a:r>
              <a:rPr lang="zh-CN" altLang="en-US" b="1" dirty="0"/>
              <a:t>完善用户需求文档</a:t>
            </a:r>
            <a:r>
              <a:rPr lang="zh-CN" altLang="en-US" dirty="0"/>
              <a:t>：通过用户访谈和问卷调查，收集更多用户需求，更新了需求文档。</a:t>
            </a:r>
            <a:endParaRPr lang="en-US" altLang="zh-CN" noProof="1"/>
          </a:p>
          <a:p>
            <a:pPr lvl="2" indent="-228600" eaLnBrk="1" hangingPunct="1">
              <a:defRPr/>
            </a:pPr>
            <a:r>
              <a:rPr lang="zh-CN" altLang="en-US" b="1" dirty="0"/>
              <a:t>用例模型</a:t>
            </a:r>
            <a:r>
              <a:rPr lang="zh-CN" altLang="en-US" dirty="0"/>
              <a:t>：根据需求文档，完善了用例模型，确保所有需求都有相应的用例支持。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dirty="0"/>
              <a:t>面向对象分析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领域模型</a:t>
            </a:r>
            <a:r>
              <a:rPr lang="zh-CN" altLang="en-US" dirty="0"/>
              <a:t>：根据需求分析，进一步完善领域模型，增加了更多的实体类及其关系。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类图</a:t>
            </a:r>
            <a:r>
              <a:rPr lang="zh-CN" altLang="en-US" dirty="0"/>
              <a:t>：更新了类图，增加了新需求所涉及的类，优化了类之间的关系。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设计模式的应用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单一职责原则</a:t>
            </a:r>
            <a:r>
              <a:rPr lang="zh-CN" altLang="en-US" dirty="0"/>
              <a:t>：对各个模块进行重构，确保每个类和模块只负责一个功能。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观察者模式</a:t>
            </a:r>
            <a:r>
              <a:rPr lang="zh-CN" altLang="en-US" dirty="0"/>
              <a:t>：在通知和提醒功能中应用了观察者模式，提高了系统的可维护性和扩展性。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工厂模式</a:t>
            </a:r>
            <a:r>
              <a:rPr lang="zh-CN" altLang="en-US" dirty="0"/>
              <a:t>：在队伍创建和用户管理模块中应用了工厂模式，简化了对象的创建过程，提高了代码的可读性和可维护性。</a:t>
            </a:r>
            <a:endParaRPr lang="en-US" altLang="zh-CN" dirty="0"/>
          </a:p>
          <a:p>
            <a:pPr marL="0" indent="0" eaLnBrk="1" hangingPunct="1">
              <a:buNone/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592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两轮</a:t>
            </a:r>
            <a:r>
              <a:rPr lang="en-US" altLang="zh-CN" dirty="0"/>
              <a:t>Project</a:t>
            </a:r>
            <a:r>
              <a:rPr lang="zh-CN" altLang="en-US" dirty="0"/>
              <a:t>对比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第二轮新增具体功能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用户注册与登录模块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安全性提升</a:t>
            </a:r>
            <a:r>
              <a:rPr lang="zh-CN" altLang="en-US" dirty="0"/>
              <a:t>：增加了密码加密和安全认证机制，保护用户信息。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用户体验优化</a:t>
            </a:r>
            <a:r>
              <a:rPr lang="zh-CN" altLang="en-US" dirty="0"/>
              <a:t>：改进了界面设计，使得注册和登录过程更加简洁明了。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队伍管理模块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队伍信息修改</a:t>
            </a:r>
            <a:r>
              <a:rPr lang="zh-CN" altLang="en-US" dirty="0"/>
              <a:t>：增加了队伍信息修改功能，允许管理员在任何时间更新队伍信息。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成员管理</a:t>
            </a:r>
            <a:r>
              <a:rPr lang="zh-CN" altLang="en-US" dirty="0"/>
              <a:t>：新增了审核入队，邀请入队和移除队伍成员的功能，确保队伍成员来源的多样性和成员的质量。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队伍热度统计：</a:t>
            </a:r>
            <a:r>
              <a:rPr lang="zh-CN" altLang="en-US" dirty="0"/>
              <a:t>增加了热度较高的队伍，优先推荐更加热门的队伍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消息通知</a:t>
            </a:r>
            <a:r>
              <a:rPr lang="zh-CN" altLang="en-US" dirty="0"/>
              <a:t>：增加了消息通知功能，方便随时查看自己的申请或邀请情况。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dirty="0"/>
              <a:t>景点推荐模块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b="1" dirty="0"/>
              <a:t>推荐算法优化</a:t>
            </a:r>
            <a:r>
              <a:rPr lang="zh-CN" altLang="en-US" dirty="0"/>
              <a:t>：根据用户反馈和实际使用情况，优化了推荐算法，提高了推荐的准确性和用户满意度。</a:t>
            </a: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720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收获和感受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b="1" dirty="0"/>
              <a:t>项目管理和团队协作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学会了如何进行需求收集和分析，编写需求文档和用例模型。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通过团队协作，体验了如何在项目中分工、协调和合作，提升了团队协作能力。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dirty="0"/>
              <a:t>在项目进度管理和时间分配方面有了更多的实战经验。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b="1" dirty="0"/>
              <a:t>编程实践和技术提升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在实际项目中应用了所学的编程语言和技术，提升了编程能力和代码质量。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学会了如何进行单元测试和集成测试，确保代码的正确性和稳定性。</a:t>
            </a:r>
            <a:endParaRPr lang="en-US" altLang="zh-CN" b="1" dirty="0"/>
          </a:p>
          <a:p>
            <a:pPr lvl="1" indent="-228600" eaLnBrk="1" hangingPunct="1">
              <a:defRPr/>
            </a:pPr>
            <a:r>
              <a:rPr lang="zh-CN" altLang="en-US" b="1" dirty="0"/>
              <a:t>系统设计和架构能力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通过设计和实现复杂的系统功能，如队伍管理、景点推荐、通知提醒等，提升了系统设计和架构能力。</a:t>
            </a:r>
            <a:endParaRPr lang="en-US" altLang="zh-CN" dirty="0"/>
          </a:p>
          <a:p>
            <a:pPr lvl="2" indent="-228600" eaLnBrk="1" hangingPunct="1">
              <a:defRPr/>
            </a:pPr>
            <a:r>
              <a:rPr lang="zh-CN" altLang="en-US" dirty="0"/>
              <a:t>学会了如何应用设计模式提高系统的可维护性和扩展性。</a:t>
            </a:r>
            <a:endParaRPr lang="en-US" altLang="zh-CN" dirty="0"/>
          </a:p>
          <a:p>
            <a:pPr lvl="1" indent="-228600" eaLnBrk="1" hangingPunct="1">
              <a:defRPr/>
            </a:pPr>
            <a:r>
              <a:rPr lang="zh-CN" altLang="en-US" b="1" dirty="0"/>
              <a:t>面向对象分析与设计（</a:t>
            </a:r>
            <a:r>
              <a:rPr lang="en-US" altLang="zh-CN" b="1" dirty="0"/>
              <a:t>OOAD</a:t>
            </a:r>
            <a:r>
              <a:rPr lang="zh-CN" altLang="en-US" b="1" dirty="0"/>
              <a:t>）方法论的实践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学会了如何通过领域模型和用例模型来分析和定义系统需求。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通过实际项目，掌握了如何设计类图和交互图，应用设计模式进行系统设计。</a:t>
            </a:r>
            <a:endParaRPr lang="en-US" altLang="zh-CN" dirty="0"/>
          </a:p>
          <a:p>
            <a:pPr lvl="2" indent="-228600" eaLnBrk="1" hangingPunct="1">
              <a:defRPr/>
            </a:pPr>
            <a:endParaRPr lang="en-US" altLang="zh-CN" b="1" dirty="0"/>
          </a:p>
          <a:p>
            <a:pPr lvl="2" indent="-228600" eaLnBrk="1" hangingPunct="1">
              <a:defRPr/>
            </a:pPr>
            <a:endParaRPr lang="en-US" altLang="zh-CN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7622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对课程的建议和意见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b="1" noProof="1"/>
              <a:t>课程实验难度调整</a:t>
            </a:r>
            <a:endParaRPr lang="en-US" altLang="zh-CN" b="1" noProof="1"/>
          </a:p>
          <a:p>
            <a:pPr lvl="2" indent="-228600" eaLnBrk="1" hangingPunct="1">
              <a:defRPr/>
            </a:pPr>
            <a:r>
              <a:rPr lang="zh-CN" altLang="en-US" noProof="1"/>
              <a:t>希望课程实验设计难度能循序渐进，大多数同学在此之前并没有软件工程开发的基础，也没有</a:t>
            </a:r>
            <a:r>
              <a:rPr lang="en-US" altLang="zh-CN" noProof="1"/>
              <a:t>Java</a:t>
            </a:r>
            <a:r>
              <a:rPr lang="zh-CN" altLang="en-US" noProof="1"/>
              <a:t>等面向对象的语言的基础，在做实验之前花了大量时间进行编程语言的学习，导致实验花费时长远远大于预设的课时。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b="1" dirty="0"/>
              <a:t>加强与企业的联系</a:t>
            </a:r>
            <a:endParaRPr lang="en-US" altLang="zh-CN" b="1" dirty="0"/>
          </a:p>
          <a:p>
            <a:pPr lvl="2" indent="-228600" eaLnBrk="1" hangingPunct="1">
              <a:defRPr/>
            </a:pPr>
            <a:r>
              <a:rPr lang="zh-CN" altLang="en-US" dirty="0"/>
              <a:t>希望课程能够加强与企业的联系，结合企业的实际项目经验和行业动态来开设课程呢，这样更加有利于学生对实际项目问题的解决能力，并且更有利于学生毕业后与企业对接。</a:t>
            </a:r>
            <a:endParaRPr lang="en-US" altLang="zh-CN" dirty="0"/>
          </a:p>
          <a:p>
            <a:pPr lvl="1"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3813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A564CBD8-6FA5-40D1-88C8-53D8EC986C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7112D08B-1843-4156-BBAB-F0C623CA17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E48960D5-84C6-4B70-92D8-351CAEB210D2}" type="datetime2">
              <a:rPr lang="zh-CN" altLang="en-US" noProof="1" smtClean="0"/>
              <a:pPr eaLnBrk="1" hangingPunct="1"/>
              <a:t>2024年7月7日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用户注册与登录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注册账号</a:t>
            </a:r>
            <a:r>
              <a:rPr lang="zh-CN" altLang="en-US" dirty="0"/>
              <a:t>：提供用户注册页面，支持邮箱和自定义用户名注册。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登录账号</a:t>
            </a:r>
            <a:r>
              <a:rPr lang="zh-CN" altLang="en-US" dirty="0"/>
              <a:t>：提供用户登录页面，支持邮箱和用户名登录。</a:t>
            </a:r>
            <a:endParaRPr lang="en-US" altLang="zh-CN" dirty="0"/>
          </a:p>
          <a:p>
            <a:pPr eaLnBrk="1" hangingPunct="1"/>
            <a:r>
              <a:rPr lang="zh-CN" altLang="en-US" dirty="0"/>
              <a:t>创建队伍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创建队伍</a:t>
            </a:r>
            <a:r>
              <a:rPr lang="zh-CN" altLang="en-US" dirty="0"/>
              <a:t>：用户可以创建队伍并设置队伍名称、目的地、总人数等信息。</a:t>
            </a:r>
            <a:endParaRPr lang="en-US" altLang="zh-CN" dirty="0"/>
          </a:p>
          <a:p>
            <a:pPr eaLnBrk="1" hangingPunct="1"/>
            <a:r>
              <a:rPr lang="zh-CN" altLang="en-US" dirty="0"/>
              <a:t>队伍搜索、推荐与加入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队伍搜索：</a:t>
            </a:r>
            <a:r>
              <a:rPr lang="zh-CN" altLang="en-US" dirty="0"/>
              <a:t>用户可以根据景点、时间和预算等条件搜索队伍。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队伍推荐：</a:t>
            </a:r>
            <a:r>
              <a:rPr lang="zh-CN" altLang="en-US" dirty="0"/>
              <a:t>系统根据用户兴趣和需求推荐合适的队伍。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加入队伍：</a:t>
            </a:r>
            <a:r>
              <a:rPr lang="zh-CN" altLang="en-US" dirty="0"/>
              <a:t>用户可以申请加入队伍并查看申请状态。</a:t>
            </a:r>
            <a:endParaRPr lang="en-US" altLang="zh-CN" dirty="0"/>
          </a:p>
          <a:p>
            <a:r>
              <a:rPr lang="zh-CN" altLang="en-US" b="1" dirty="0"/>
              <a:t>审核入队</a:t>
            </a:r>
            <a:endParaRPr lang="en-US" altLang="zh-CN" b="1" dirty="0"/>
          </a:p>
          <a:p>
            <a:pPr lvl="1"/>
            <a:r>
              <a:rPr lang="zh-CN" altLang="en-US" b="1" dirty="0"/>
              <a:t>审核入队申请</a:t>
            </a:r>
            <a:r>
              <a:rPr lang="zh-CN" altLang="en-US" dirty="0"/>
              <a:t>：管理员可以查看并批准或拒绝驴友的入队申请。</a:t>
            </a:r>
            <a:endParaRPr lang="en-US" altLang="zh-CN" dirty="0"/>
          </a:p>
          <a:p>
            <a:r>
              <a:rPr lang="zh-CN" altLang="en-US" b="1" dirty="0"/>
              <a:t>退出队伍</a:t>
            </a:r>
            <a:endParaRPr lang="en-US" altLang="zh-CN" b="1" dirty="0"/>
          </a:p>
          <a:p>
            <a:pPr lvl="1"/>
            <a:r>
              <a:rPr lang="zh-CN" altLang="en-US" b="1" dirty="0"/>
              <a:t>退出队伍</a:t>
            </a:r>
            <a:r>
              <a:rPr lang="zh-CN" altLang="en-US" dirty="0"/>
              <a:t>：用户可以选择退出当前所在的队伍。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队伍管理</a:t>
            </a:r>
            <a:endParaRPr lang="en-US" altLang="zh-CN" b="1" dirty="0"/>
          </a:p>
          <a:p>
            <a:pPr lvl="1"/>
            <a:r>
              <a:rPr lang="zh-CN" altLang="en-US" b="1" dirty="0"/>
              <a:t>修改队伍信息：</a:t>
            </a:r>
            <a:r>
              <a:rPr lang="zh-CN" altLang="en-US" dirty="0"/>
              <a:t>管理员可以更改队伍的出发时间、人数和目的地等信息。</a:t>
            </a:r>
          </a:p>
          <a:p>
            <a:pPr lvl="1"/>
            <a:r>
              <a:rPr lang="zh-CN" altLang="en-US" b="1" dirty="0"/>
              <a:t>移除队伍成员：</a:t>
            </a:r>
            <a:r>
              <a:rPr lang="zh-CN" altLang="en-US" dirty="0"/>
              <a:t>管理员可以移除不合适的队伍成员。</a:t>
            </a:r>
            <a:endParaRPr lang="en-US" altLang="zh-CN" dirty="0"/>
          </a:p>
          <a:p>
            <a:pPr lvl="1"/>
            <a:r>
              <a:rPr lang="zh-CN" altLang="en-US" b="1" dirty="0"/>
              <a:t>移交管理员权限：</a:t>
            </a:r>
            <a:r>
              <a:rPr lang="zh-CN" altLang="en-US" dirty="0"/>
              <a:t>管理员可以将管理权限移交给其他队员。</a:t>
            </a:r>
          </a:p>
          <a:p>
            <a:r>
              <a:rPr lang="zh-CN" altLang="en-US" b="1" dirty="0"/>
              <a:t>组队邀请发送与接收</a:t>
            </a:r>
            <a:endParaRPr lang="en-US" altLang="zh-CN" b="1" dirty="0"/>
          </a:p>
          <a:p>
            <a:pPr lvl="1"/>
            <a:r>
              <a:rPr lang="zh-CN" altLang="en-US" b="1" dirty="0"/>
              <a:t>发送组队邀请：</a:t>
            </a:r>
            <a:r>
              <a:rPr lang="zh-CN" altLang="en-US" dirty="0"/>
              <a:t>用户可以向其他驴友发送组队邀请。</a:t>
            </a:r>
            <a:endParaRPr lang="en-US" altLang="zh-CN" dirty="0"/>
          </a:p>
          <a:p>
            <a:pPr lvl="1"/>
            <a:r>
              <a:rPr lang="zh-CN" altLang="en-US" b="1" dirty="0"/>
              <a:t>接收组队邀请：</a:t>
            </a:r>
            <a:r>
              <a:rPr lang="zh-CN" altLang="en-US" dirty="0"/>
              <a:t>用户可以接收并管理来自其他驴友的组队邀请。</a:t>
            </a:r>
          </a:p>
          <a:p>
            <a:r>
              <a:rPr lang="zh-CN" altLang="en-US" b="1" dirty="0"/>
              <a:t>景点推荐</a:t>
            </a:r>
            <a:endParaRPr lang="en-US" altLang="zh-CN" b="1" dirty="0"/>
          </a:p>
          <a:p>
            <a:pPr lvl="1"/>
            <a:r>
              <a:rPr lang="zh-CN" altLang="en-US" b="1" dirty="0"/>
              <a:t>景点推荐</a:t>
            </a:r>
            <a:r>
              <a:rPr lang="zh-CN" altLang="en-US" dirty="0"/>
              <a:t>：系统根据队伍特点和用户喜好推荐旅游景点。</a:t>
            </a:r>
          </a:p>
          <a:p>
            <a:r>
              <a:rPr lang="zh-CN" altLang="en-US" b="1" dirty="0"/>
              <a:t>用户管理</a:t>
            </a:r>
            <a:endParaRPr lang="en-US" altLang="zh-CN" b="1" dirty="0"/>
          </a:p>
          <a:p>
            <a:pPr lvl="1"/>
            <a:r>
              <a:rPr lang="zh-CN" altLang="en-US" b="1" dirty="0"/>
              <a:t>修改用户信息</a:t>
            </a:r>
            <a:r>
              <a:rPr lang="zh-CN" altLang="en-US" dirty="0"/>
              <a:t>：用户可以修改密码、年龄、性别和爱好等个人信息。</a:t>
            </a:r>
            <a:endParaRPr lang="en-US" altLang="zh-CN" dirty="0"/>
          </a:p>
          <a:p>
            <a:pPr lvl="1"/>
            <a:r>
              <a:rPr lang="zh-CN" altLang="en-US" b="1" dirty="0"/>
              <a:t>展示用户信息</a:t>
            </a:r>
            <a:r>
              <a:rPr lang="zh-CN" altLang="en-US" dirty="0"/>
              <a:t>：系统展示用户的个人信息以供查看。</a:t>
            </a: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606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通知与提醒</a:t>
            </a:r>
            <a:endParaRPr lang="en-US" altLang="zh-CN" b="1" dirty="0"/>
          </a:p>
          <a:p>
            <a:pPr lvl="1"/>
            <a:r>
              <a:rPr lang="zh-CN" altLang="en-US" b="1" dirty="0"/>
              <a:t>通知管理</a:t>
            </a:r>
            <a:r>
              <a:rPr lang="zh-CN" altLang="en-US" dirty="0"/>
              <a:t>：用户可以收到组队申请的相关通知。</a:t>
            </a:r>
            <a:endParaRPr lang="en-US" altLang="zh-CN" dirty="0"/>
          </a:p>
          <a:p>
            <a:pPr lvl="1"/>
            <a:r>
              <a:rPr lang="zh-CN" altLang="en-US" b="1" dirty="0"/>
              <a:t>队伍变动通知</a:t>
            </a:r>
            <a:r>
              <a:rPr lang="zh-CN" altLang="en-US" dirty="0"/>
              <a:t>：系统通知用户队伍信息的变动。</a:t>
            </a:r>
            <a:endParaRPr lang="en-US" altLang="zh-CN" dirty="0"/>
          </a:p>
          <a:p>
            <a:pPr lvl="1"/>
            <a:r>
              <a:rPr lang="zh-CN" altLang="en-US" b="1" dirty="0"/>
              <a:t>重要消息提醒</a:t>
            </a:r>
            <a:r>
              <a:rPr lang="zh-CN" altLang="en-US" dirty="0"/>
              <a:t>：用户可以收到系统的重要消息提醒。</a:t>
            </a:r>
          </a:p>
          <a:p>
            <a:r>
              <a:rPr lang="zh-CN" altLang="en-US" b="1" dirty="0"/>
              <a:t>流量统计</a:t>
            </a:r>
            <a:endParaRPr lang="en-US" altLang="zh-CN" b="1" dirty="0"/>
          </a:p>
          <a:p>
            <a:pPr lvl="1"/>
            <a:r>
              <a:rPr lang="zh-CN" altLang="en-US" b="1" dirty="0"/>
              <a:t>队伍数据统计</a:t>
            </a:r>
            <a:r>
              <a:rPr lang="zh-CN" altLang="en-US" dirty="0"/>
              <a:t>：用户可以查看队伍的相关数据统计信息。</a:t>
            </a:r>
          </a:p>
          <a:p>
            <a:pPr eaLnBrk="1" hangingPunct="1"/>
            <a:endParaRPr lang="zh-CN" altLang="en-US" dirty="0"/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774B53C4-62E4-B056-8C42-514BEA5E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" y="4376107"/>
            <a:ext cx="8956800" cy="22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1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35C0C8F-91A3-4472-A8CB-884AC02D5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非功能需求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B1EB50B-B1AA-4E9D-ABD3-6B1FCCFE94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快速响应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</a:t>
            </a:r>
            <a:r>
              <a:rPr lang="zh-CN" altLang="en-US" dirty="0"/>
              <a:t> 系统应在</a:t>
            </a:r>
            <a:r>
              <a:rPr lang="en-US" altLang="zh-CN" dirty="0"/>
              <a:t>10</a:t>
            </a:r>
            <a:r>
              <a:rPr lang="zh-CN" altLang="en-US" dirty="0"/>
              <a:t>秒内响应所有请求。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原因： </a:t>
            </a:r>
            <a:r>
              <a:rPr lang="zh-CN" altLang="en-US" dirty="0"/>
              <a:t>快速响应时间对用户体验至关重要，能提高用户满意度和使用频率。</a:t>
            </a:r>
            <a:endParaRPr lang="en-US" altLang="zh-CN" dirty="0"/>
          </a:p>
          <a:p>
            <a:pPr eaLnBrk="1" hangingPunct="1"/>
            <a:r>
              <a:rPr lang="zh-CN" altLang="en-US" dirty="0"/>
              <a:t>界面友好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</a:t>
            </a:r>
            <a:r>
              <a:rPr lang="zh-CN" altLang="en-US" dirty="0"/>
              <a:t> 系统界面应简洁清晰，功能易于理解。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原因：</a:t>
            </a:r>
            <a:r>
              <a:rPr lang="zh-CN" altLang="en-US" dirty="0"/>
              <a:t> 提高系统的易用性可以吸引更多用户，增加用户粘性和活跃度。</a:t>
            </a:r>
            <a:endParaRPr lang="en-US" altLang="zh-CN" dirty="0"/>
          </a:p>
          <a:p>
            <a:pPr eaLnBrk="1" hangingPunct="1"/>
            <a:r>
              <a:rPr lang="zh-CN" altLang="en-US" dirty="0"/>
              <a:t>系统稳健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 </a:t>
            </a:r>
            <a:r>
              <a:rPr lang="zh-CN" altLang="en-US" dirty="0"/>
              <a:t>系统应每周</a:t>
            </a:r>
            <a:r>
              <a:rPr lang="en-US" altLang="zh-CN" dirty="0"/>
              <a:t>7</a:t>
            </a:r>
            <a:r>
              <a:rPr lang="zh-CN" altLang="en-US" dirty="0"/>
              <a:t>天、每天</a:t>
            </a:r>
            <a:r>
              <a:rPr lang="en-US" altLang="zh-CN" dirty="0"/>
              <a:t>24</a:t>
            </a:r>
            <a:r>
              <a:rPr lang="zh-CN" altLang="en-US" dirty="0"/>
              <a:t>小时都可使用，保证持续且稳健的可用性。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原因：</a:t>
            </a:r>
            <a:r>
              <a:rPr lang="zh-CN" altLang="en-US" dirty="0"/>
              <a:t> 持续的可用性是必需的，以便用户随时查看和加入队伍。</a:t>
            </a:r>
            <a:endParaRPr lang="en-US" altLang="zh-CN" dirty="0"/>
          </a:p>
          <a:p>
            <a:pPr eaLnBrk="1" hangingPunct="1"/>
            <a:r>
              <a:rPr lang="zh-CN" altLang="en-US" dirty="0"/>
              <a:t>灵活性与定制化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 </a:t>
            </a:r>
            <a:r>
              <a:rPr lang="zh-CN" altLang="en-US" dirty="0"/>
              <a:t>系统应具备一定的灵活性，能够根据用户需求推荐其偏好的内容。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原因： </a:t>
            </a:r>
            <a:r>
              <a:rPr lang="zh-CN" altLang="en-US" dirty="0"/>
              <a:t>不同用户可能有不同的需求和偏好，系统需能够灵活满足用户的个性化需求，提升用户体验。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35C0C8F-91A3-4472-A8CB-884AC02D5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非功能需求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B1EB50B-B1AA-4E9D-ABD3-6B1FCCFE94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数据一致性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</a:t>
            </a:r>
            <a:r>
              <a:rPr lang="zh-CN" altLang="en-US" dirty="0"/>
              <a:t> 系统必须确保数据的准确性和一致性，错误率应低于</a:t>
            </a:r>
            <a:r>
              <a:rPr lang="en-US" altLang="zh-CN" dirty="0"/>
              <a:t>0.01%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原因：</a:t>
            </a:r>
            <a:r>
              <a:rPr lang="zh-CN" altLang="en-US" dirty="0"/>
              <a:t> 保证数据精确性和一致性是驴友辅助系统的基础，任何数据错误都可能影响用户的出行计划和体验。</a:t>
            </a:r>
            <a:endParaRPr lang="en-US" altLang="zh-CN" dirty="0"/>
          </a:p>
          <a:p>
            <a:pPr eaLnBrk="1" hangingPunct="1"/>
            <a:r>
              <a:rPr lang="zh-CN" altLang="en-US" dirty="0"/>
              <a:t>信息安全与隐私</a:t>
            </a:r>
            <a:endParaRPr lang="en-US" altLang="zh-CN" dirty="0"/>
          </a:p>
          <a:p>
            <a:pPr lvl="1" eaLnBrk="1" hangingPunct="1"/>
            <a:r>
              <a:rPr lang="zh-CN" altLang="en-US" b="1" dirty="0"/>
              <a:t>需求：</a:t>
            </a:r>
            <a:r>
              <a:rPr lang="zh-CN" altLang="en-US" sz="1800" b="0" i="0" dirty="0">
                <a:solidFill>
                  <a:srgbClr val="0D0D0D"/>
                </a:solidFill>
                <a:effectLst/>
                <a:latin typeface="ui-sans-serif"/>
              </a:rPr>
              <a:t>系统必须实现数据加密和安全访问控制，防止未授权访问。</a:t>
            </a:r>
            <a:endParaRPr lang="en-US" altLang="zh-CN" sz="1800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 eaLnBrk="1" hangingPunct="1"/>
            <a:r>
              <a:rPr lang="zh-CN" altLang="en-US" b="1" dirty="0"/>
              <a:t>原因：</a:t>
            </a:r>
            <a:r>
              <a:rPr lang="zh-CN" altLang="en-US" dirty="0"/>
              <a:t>保护用户个人信息和数据安全对于用户信任和平台声誉至关重要。</a:t>
            </a:r>
            <a:endParaRPr lang="en-US" altLang="zh-CN" dirty="0"/>
          </a:p>
          <a:p>
            <a:pPr eaLnBrk="1" hangingPunct="1"/>
            <a:r>
              <a:rPr lang="zh-CN" altLang="en-US" dirty="0"/>
              <a:t>可维护性与扩展性</a:t>
            </a:r>
            <a:endParaRPr lang="en-US" altLang="zh-CN" dirty="0"/>
          </a:p>
          <a:p>
            <a:pPr lvl="1" eaLnBrk="1" hangingPunct="1"/>
            <a:r>
              <a:rPr lang="zh-CN" altLang="en-US" b="1" i="0" dirty="0">
                <a:solidFill>
                  <a:srgbClr val="0D0D0D"/>
                </a:solidFill>
                <a:effectLst/>
                <a:latin typeface="ui-sans-serif"/>
              </a:rPr>
              <a:t>需求： </a:t>
            </a:r>
            <a:r>
              <a:rPr lang="zh-CN" altLang="en-US" i="0" dirty="0">
                <a:solidFill>
                  <a:srgbClr val="0D0D0D"/>
                </a:solidFill>
                <a:effectLst/>
                <a:latin typeface="ui-sans-serif"/>
              </a:rPr>
              <a:t>系统应易于维护和升级，支持技术迭代和容量扩展。</a:t>
            </a:r>
            <a:endParaRPr lang="en-US" altLang="zh-CN" i="0" dirty="0">
              <a:solidFill>
                <a:srgbClr val="0D0D0D"/>
              </a:solidFill>
              <a:effectLst/>
              <a:latin typeface="ui-sans-serif"/>
            </a:endParaRPr>
          </a:p>
          <a:p>
            <a:pPr lvl="1" eaLnBrk="1" hangingPunct="1"/>
            <a:r>
              <a:rPr lang="zh-CN" altLang="en-US" b="1" i="0" dirty="0">
                <a:solidFill>
                  <a:srgbClr val="0D0D0D"/>
                </a:solidFill>
                <a:effectLst/>
                <a:latin typeface="ui-sans-serif"/>
              </a:rPr>
              <a:t>原因：</a:t>
            </a:r>
            <a:r>
              <a:rPr lang="zh-CN" altLang="en-US" i="0" dirty="0">
                <a:solidFill>
                  <a:srgbClr val="0D0D0D"/>
                </a:solidFill>
                <a:effectLst/>
                <a:latin typeface="ui-sans-serif"/>
              </a:rPr>
              <a:t> 随着用户量和业务增长，系统需要能够快速响应和适应变化，以保持竞争力和效率。</a:t>
            </a:r>
          </a:p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68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功能清单</a:t>
            </a:r>
            <a:r>
              <a:rPr lang="en-US" altLang="zh-CN" dirty="0"/>
              <a:t>——</a:t>
            </a:r>
            <a:r>
              <a:rPr lang="zh-CN" altLang="en-US" dirty="0"/>
              <a:t>用户故事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8438" y="1329830"/>
            <a:ext cx="8208962" cy="5113337"/>
          </a:xfrm>
        </p:spPr>
        <p:txBody>
          <a:bodyPr numCol="2"/>
          <a:lstStyle/>
          <a:p>
            <a:pPr marL="342900" indent="-342900" eaLnBrk="1" hangingPunct="1"/>
            <a:r>
              <a:rPr lang="zh-CN" altLang="en-US" dirty="0"/>
              <a:t>用户注册与登录：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申请入队：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创建队伍：</a:t>
            </a:r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342900" indent="-342900" eaLnBrk="1" hangingPunct="1"/>
            <a:endParaRPr lang="en-US" altLang="zh-CN" dirty="0"/>
          </a:p>
          <a:p>
            <a:pPr marL="0" indent="0" eaLnBrk="1" hangingPunct="1">
              <a:buNone/>
            </a:pPr>
            <a:r>
              <a:rPr lang="zh-CN" altLang="en-US" dirty="0"/>
              <a:t>                                   </a:t>
            </a:r>
            <a:endParaRPr lang="en-US" altLang="zh-CN" dirty="0"/>
          </a:p>
          <a:p>
            <a:pPr marL="342900" indent="-342900" eaLnBrk="1" hangingPunct="1"/>
            <a:r>
              <a:rPr lang="zh-CN" altLang="en-US" dirty="0"/>
              <a:t>队伍搜索、推荐与加入：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5B256D-6DA1-8CB3-3014-150F73E5E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55B90F5-D716-79D8-2E19-87C2F8E18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09" y="1903302"/>
            <a:ext cx="3751874" cy="191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7B143DB-B7F6-AA08-BA07-E75A49E5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678" y="191069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DF1F715-9D76-B541-9503-E990897A8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1903302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2E24983B-E0B4-0E42-D056-D73D84518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9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5" name="Picture 7">
            <a:extLst>
              <a:ext uri="{FF2B5EF4-FFF2-40B4-BE49-F238E27FC236}">
                <a16:creationId xmlns:a16="http://schemas.microsoft.com/office/drawing/2014/main" id="{62AE0010-9A08-BB97-B7E5-5CCDAD643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01" y="4632916"/>
            <a:ext cx="3755782" cy="19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F049FB4A-B74A-07AE-D0FB-2EDAF5FE9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78" y="4632916"/>
            <a:ext cx="3748722" cy="1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516322"/>
      </p:ext>
    </p:extLst>
  </p:cSld>
  <p:clrMapOvr>
    <a:masterClrMapping/>
  </p:clrMapOvr>
</p:sld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2455</Words>
  <Application>Microsoft Office PowerPoint</Application>
  <PresentationFormat>全屏显示(4:3)</PresentationFormat>
  <Paragraphs>336</Paragraphs>
  <Slides>38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ui-sans-serif</vt:lpstr>
      <vt:lpstr>华文楷体</vt:lpstr>
      <vt:lpstr>楷体</vt:lpstr>
      <vt:lpstr>楷体_GB2312</vt:lpstr>
      <vt:lpstr>Arial</vt:lpstr>
      <vt:lpstr>Calibri</vt:lpstr>
      <vt:lpstr>Times New Roman</vt:lpstr>
      <vt:lpstr>Wingdings</vt:lpstr>
      <vt:lpstr>1_CITRUS</vt:lpstr>
      <vt:lpstr>2_CITRUS</vt:lpstr>
      <vt:lpstr>哈工大计算学部2024年春季学期 《软件工程》Project 第2轮 检查汇报</vt:lpstr>
      <vt:lpstr>选题与分组</vt:lpstr>
      <vt:lpstr>对题目的理解</vt:lpstr>
      <vt:lpstr>功能清单</vt:lpstr>
      <vt:lpstr>功能清单</vt:lpstr>
      <vt:lpstr>功能清单</vt:lpstr>
      <vt:lpstr>非功能需求</vt:lpstr>
      <vt:lpstr>非功能需求</vt:lpstr>
      <vt:lpstr>功能清单——用户故事</vt:lpstr>
      <vt:lpstr>功能清单——用户故事</vt:lpstr>
      <vt:lpstr>功能清单——用户故事</vt:lpstr>
      <vt:lpstr>系统开发技术</vt:lpstr>
      <vt:lpstr>团队分工</vt:lpstr>
      <vt:lpstr>开发进度计划</vt:lpstr>
      <vt:lpstr>开发进度计划</vt:lpstr>
      <vt:lpstr>开发进度计划——甘特图</vt:lpstr>
      <vt:lpstr>体系结构设计——总体架构</vt:lpstr>
      <vt:lpstr>类设计——用例图</vt:lpstr>
      <vt:lpstr>类设计——分析类图</vt:lpstr>
      <vt:lpstr>类设计——领域类图</vt:lpstr>
      <vt:lpstr>类设计——加入队伍时序图</vt:lpstr>
      <vt:lpstr>类设计——队伍修改时序图</vt:lpstr>
      <vt:lpstr>类设计——景点推荐时序图</vt:lpstr>
      <vt:lpstr>类设计——部署图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两轮Project对比 </vt:lpstr>
      <vt:lpstr>两轮Project对比 </vt:lpstr>
      <vt:lpstr>Project总结 </vt:lpstr>
      <vt:lpstr>Project总结 </vt:lpstr>
      <vt:lpstr>结束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哈尔滨工业大学计算机科学与技术学院 07-08春季学期2005级本科必修课程 软件工程 Software Engineering</dc:title>
  <dc:creator>Wang Zhongjie</dc:creator>
  <cp:lastModifiedBy>张 智雄</cp:lastModifiedBy>
  <cp:revision>453</cp:revision>
  <dcterms:created xsi:type="dcterms:W3CDTF">2007-06-25T17:21:56Z</dcterms:created>
  <dcterms:modified xsi:type="dcterms:W3CDTF">2024-07-07T08:03:07Z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B2418288248AE02F81E45B66F0153367_42</vt:lpwstr>
  </property>
  <property fmtid="{D5CDD505-2E9C-101B-9397-08002B2CF9AE}" pid="3" name="KSOProductBuildVer">
    <vt:lpwstr>2052-6.7.1.8828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2024-06-29T06:26:42Z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e20c11f8-bc04-4916-8600-397a4fa28f05</vt:lpwstr>
  </property>
  <property fmtid="{D5CDD505-2E9C-101B-9397-08002B2CF9AE}" pid="9" name="MSIP_Label_defa4170-0d19-0005-0004-bc88714345d2_ActionId">
    <vt:lpwstr>b79aa5ac-8925-4959-b2ae-d7dba8cceb30</vt:lpwstr>
  </property>
  <property fmtid="{D5CDD505-2E9C-101B-9397-08002B2CF9AE}" pid="10" name="MSIP_Label_defa4170-0d19-0005-0004-bc88714345d2_ContentBits">
    <vt:lpwstr>0</vt:lpwstr>
  </property>
</Properties>
</file>